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6" r:id="rId3"/>
    <p:sldId id="267" r:id="rId4"/>
    <p:sldId id="257" r:id="rId5"/>
    <p:sldId id="269" r:id="rId6"/>
    <p:sldId id="268" r:id="rId7"/>
    <p:sldId id="270" r:id="rId8"/>
    <p:sldId id="271" r:id="rId9"/>
    <p:sldId id="272" r:id="rId10"/>
    <p:sldId id="273" r:id="rId11"/>
    <p:sldId id="274" r:id="rId12"/>
    <p:sldId id="276" r:id="rId13"/>
    <p:sldId id="275" r:id="rId14"/>
    <p:sldId id="277" r:id="rId15"/>
    <p:sldId id="263" r:id="rId16"/>
    <p:sldId id="265" r:id="rId17"/>
    <p:sldId id="262" r:id="rId18"/>
    <p:sldId id="261" r:id="rId19"/>
    <p:sldId id="264" r:id="rId20"/>
    <p:sldId id="259" r:id="rId21"/>
  </p:sldIdLst>
  <p:sldSz cx="14630400" cy="8229600"/>
  <p:notesSz cx="8229600" cy="14630400"/>
  <p:embeddedFontLst>
    <p:embeddedFont>
      <p:font typeface="Lora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652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32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81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32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2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86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5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31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14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5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13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82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6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367666"/>
            <a:ext cx="4869061" cy="30026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24035" y="2296451"/>
            <a:ext cx="7147029" cy="1043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AWS Cloud </a:t>
            </a: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Final Project</a:t>
            </a:r>
            <a:endParaRPr lang="en-US" sz="4550" dirty="0"/>
          </a:p>
        </p:txBody>
      </p:sp>
      <p:sp>
        <p:nvSpPr>
          <p:cNvPr id="5" name="Text 1"/>
          <p:cNvSpPr/>
          <p:nvPr/>
        </p:nvSpPr>
        <p:spPr>
          <a:xfrm>
            <a:off x="718564" y="3394867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</a:t>
            </a:r>
            <a:r>
              <a:rPr lang="en-US" sz="19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esign </a:t>
            </a: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 a highly available, scalable, and resilient AWS cloud </a:t>
            </a:r>
            <a:r>
              <a:rPr lang="en-US" sz="19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architecture to host web application .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6350437" y="555986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868716" y="5541407"/>
            <a:ext cx="207025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sp>
        <p:nvSpPr>
          <p:cNvPr id="9" name="Shape 1"/>
          <p:cNvSpPr/>
          <p:nvPr/>
        </p:nvSpPr>
        <p:spPr>
          <a:xfrm>
            <a:off x="595108" y="6568708"/>
            <a:ext cx="4818556" cy="804469"/>
          </a:xfrm>
          <a:prstGeom prst="roundRect">
            <a:avLst>
              <a:gd name="adj" fmla="val 8573"/>
            </a:avLst>
          </a:prstGeom>
          <a:solidFill>
            <a:srgbClr val="F3E7D4"/>
          </a:solidFill>
          <a:ln/>
        </p:spPr>
      </p:sp>
      <p:sp>
        <p:nvSpPr>
          <p:cNvPr id="10" name="Text 2"/>
          <p:cNvSpPr/>
          <p:nvPr/>
        </p:nvSpPr>
        <p:spPr>
          <a:xfrm>
            <a:off x="718563" y="6633508"/>
            <a:ext cx="4393763" cy="73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 smtClean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Digital Egypt Pioneers initiative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250" dirty="0" smtClean="0">
                <a:solidFill>
                  <a:srgbClr val="3A3630"/>
                </a:solidFill>
                <a:latin typeface="Lora" pitchFamily="34" charset="0"/>
              </a:rPr>
              <a:t>Provided by NTI</a:t>
            </a:r>
            <a:endParaRPr lang="en-US" sz="22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367666"/>
            <a:ext cx="5474947" cy="36499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73"/>
            <a:ext cx="1190216" cy="1184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509" y="459087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</a:rPr>
              <a:t>Project Steps</a:t>
            </a:r>
            <a:endParaRPr lang="en-US" sz="4550" dirty="0"/>
          </a:p>
        </p:txBody>
      </p:sp>
      <p:sp>
        <p:nvSpPr>
          <p:cNvPr id="3" name="TextBox 2"/>
          <p:cNvSpPr txBox="1"/>
          <p:nvPr/>
        </p:nvSpPr>
        <p:spPr>
          <a:xfrm>
            <a:off x="513109" y="1579880"/>
            <a:ext cx="758441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 </a:t>
            </a:r>
            <a:r>
              <a:rPr lang="en-GB" sz="2800" b="1" dirty="0" smtClean="0"/>
              <a:t>Step 3 : </a:t>
            </a:r>
            <a:r>
              <a:rPr lang="en-GB" sz="2800" b="1" dirty="0"/>
              <a:t>Create AMI from EC2 Instance and Launch Template</a:t>
            </a:r>
            <a:endParaRPr lang="en-GB" sz="2800" b="1" dirty="0" smtClean="0"/>
          </a:p>
          <a:p>
            <a:pPr lvl="1"/>
            <a:endParaRPr lang="en-GB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After </a:t>
            </a:r>
            <a:r>
              <a:rPr lang="en-GB" sz="2400" dirty="0"/>
              <a:t>configuring and setting up the EC2 instance, an </a:t>
            </a:r>
            <a:r>
              <a:rPr lang="en-GB" sz="2400" b="1" dirty="0"/>
              <a:t>Amazon Machine Image (AMI)</a:t>
            </a:r>
            <a:r>
              <a:rPr lang="en-GB" sz="2400" dirty="0"/>
              <a:t> was created from this instance. The AMI captures the configuration, software, and settings of the </a:t>
            </a:r>
            <a:r>
              <a:rPr lang="en-GB" sz="2400" dirty="0" smtClean="0"/>
              <a:t>instance</a:t>
            </a:r>
          </a:p>
          <a:p>
            <a:pPr lvl="2"/>
            <a:endParaRPr lang="en-GB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The </a:t>
            </a:r>
            <a:r>
              <a:rPr lang="en-GB" sz="2400" dirty="0"/>
              <a:t>AMI was then used to create a </a:t>
            </a:r>
            <a:r>
              <a:rPr lang="en-GB" sz="2400" b="1" dirty="0"/>
              <a:t>Launch Template</a:t>
            </a:r>
            <a:r>
              <a:rPr lang="en-GB" sz="2400" dirty="0"/>
              <a:t>, which simplifies the process of launching new EC2 instances with the same configuration.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4"/>
          <a:stretch/>
        </p:blipFill>
        <p:spPr>
          <a:xfrm>
            <a:off x="8554668" y="0"/>
            <a:ext cx="5969405" cy="4145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02"/>
          <a:stretch/>
        </p:blipFill>
        <p:spPr>
          <a:xfrm>
            <a:off x="8554669" y="4297680"/>
            <a:ext cx="5969405" cy="388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5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509" y="459087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</a:rPr>
              <a:t>Project Steps</a:t>
            </a:r>
            <a:endParaRPr lang="en-US" sz="4550" dirty="0"/>
          </a:p>
        </p:txBody>
      </p:sp>
      <p:sp>
        <p:nvSpPr>
          <p:cNvPr id="3" name="TextBox 2"/>
          <p:cNvSpPr txBox="1"/>
          <p:nvPr/>
        </p:nvSpPr>
        <p:spPr>
          <a:xfrm>
            <a:off x="513109" y="1579880"/>
            <a:ext cx="758441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 </a:t>
            </a:r>
            <a:r>
              <a:rPr lang="en-GB" sz="2800" b="1" dirty="0" smtClean="0"/>
              <a:t>Step 4 : </a:t>
            </a:r>
            <a:r>
              <a:rPr lang="en-GB" sz="2800" b="1" dirty="0"/>
              <a:t>Configure Target Group and Load Balancer</a:t>
            </a:r>
            <a:endParaRPr lang="en-GB" sz="2800" b="1" dirty="0" smtClean="0"/>
          </a:p>
          <a:p>
            <a:pPr lvl="1"/>
            <a:endParaRPr lang="en-GB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a </a:t>
            </a:r>
            <a:r>
              <a:rPr lang="en-GB" sz="2400" b="1" dirty="0"/>
              <a:t>Target Group</a:t>
            </a:r>
            <a:r>
              <a:rPr lang="en-GB" sz="2400" dirty="0"/>
              <a:t> was created for the EC2 instances across two Availability Zones (AZs). This ensures that traffic is distributed evenly across multiple instances located in different AZs for high </a:t>
            </a:r>
            <a:r>
              <a:rPr lang="en-GB" sz="2400" dirty="0" smtClean="0"/>
              <a:t>availability</a:t>
            </a:r>
          </a:p>
          <a:p>
            <a:pPr lvl="1"/>
            <a:endParaRPr lang="en-GB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n </a:t>
            </a:r>
            <a:r>
              <a:rPr lang="en-GB" sz="2400" b="1" dirty="0"/>
              <a:t>Application Load Balancer (ALB)</a:t>
            </a:r>
            <a:r>
              <a:rPr lang="en-GB" sz="2400" dirty="0"/>
              <a:t> was configured to route incoming traffic to the EC2 instances in the target </a:t>
            </a:r>
            <a:r>
              <a:rPr lang="en-GB" sz="2400" dirty="0" smtClean="0"/>
              <a:t>group</a:t>
            </a:r>
          </a:p>
          <a:p>
            <a:pPr lvl="1"/>
            <a:endParaRPr lang="en-GB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The load balancer’s security group was configured to allow HTTP/HTTPS traffic while ensuring that only valid traffic reaches the instances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r="3744"/>
          <a:stretch/>
        </p:blipFill>
        <p:spPr>
          <a:xfrm>
            <a:off x="8585200" y="4213185"/>
            <a:ext cx="5963920" cy="389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8" r="31668"/>
          <a:stretch/>
        </p:blipFill>
        <p:spPr>
          <a:xfrm>
            <a:off x="8585200" y="459087"/>
            <a:ext cx="5786120" cy="3626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04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509" y="459087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</a:rPr>
              <a:t>Project Steps</a:t>
            </a:r>
            <a:endParaRPr lang="en-US" sz="4550" dirty="0"/>
          </a:p>
        </p:txBody>
      </p:sp>
      <p:sp>
        <p:nvSpPr>
          <p:cNvPr id="3" name="TextBox 2"/>
          <p:cNvSpPr txBox="1"/>
          <p:nvPr/>
        </p:nvSpPr>
        <p:spPr>
          <a:xfrm>
            <a:off x="443324" y="1313663"/>
            <a:ext cx="7728403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 </a:t>
            </a:r>
            <a:r>
              <a:rPr lang="en-GB" sz="2800" b="1" dirty="0" smtClean="0"/>
              <a:t>Step 5 : Configure </a:t>
            </a:r>
            <a:r>
              <a:rPr lang="en-GB" sz="2800" b="1" dirty="0"/>
              <a:t>Auto Scaling Group </a:t>
            </a:r>
            <a:endParaRPr lang="en-GB" sz="2800" b="1" dirty="0" smtClean="0"/>
          </a:p>
          <a:p>
            <a:pPr lvl="1"/>
            <a:endParaRPr lang="en-GB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An </a:t>
            </a:r>
            <a:r>
              <a:rPr lang="en-GB" sz="2400" b="1" dirty="0"/>
              <a:t>Auto Scaling Group (ASG)</a:t>
            </a:r>
            <a:r>
              <a:rPr lang="en-GB" sz="2400" dirty="0"/>
              <a:t> was created using the previously defined </a:t>
            </a:r>
            <a:r>
              <a:rPr lang="en-GB" sz="2400" b="1" dirty="0"/>
              <a:t>Launch </a:t>
            </a:r>
            <a:r>
              <a:rPr lang="en-GB" sz="2400" b="1" dirty="0" smtClean="0"/>
              <a:t>Template </a:t>
            </a:r>
            <a:r>
              <a:rPr lang="en-GB" sz="2400" dirty="0" smtClean="0"/>
              <a:t>with desired capacity 1 , Min. 1 and Max.2 instances . </a:t>
            </a:r>
            <a:r>
              <a:rPr lang="en-GB" sz="2400" dirty="0"/>
              <a:t>This ASG allows for the automatic scaling of EC2 instances based </a:t>
            </a:r>
            <a:r>
              <a:rPr lang="en-GB" sz="2400" dirty="0" smtClean="0"/>
              <a:t>on </a:t>
            </a:r>
            <a:r>
              <a:rPr lang="en-GB" sz="2400" dirty="0" err="1" smtClean="0"/>
              <a:t>cloudWatch</a:t>
            </a:r>
            <a:r>
              <a:rPr lang="en-GB" sz="2400" dirty="0" smtClean="0"/>
              <a:t> alarm .</a:t>
            </a:r>
          </a:p>
          <a:p>
            <a:pPr lvl="1"/>
            <a:endParaRPr lang="en-GB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The </a:t>
            </a:r>
            <a:r>
              <a:rPr lang="en-GB" sz="2400" dirty="0"/>
              <a:t>ASG is attached to the </a:t>
            </a:r>
            <a:r>
              <a:rPr lang="en-GB" sz="2400" b="1" dirty="0"/>
              <a:t>Application Load Balancer (ALB)</a:t>
            </a:r>
            <a:r>
              <a:rPr lang="en-GB" sz="2400" dirty="0"/>
              <a:t> created earlier, allowing the load balancer to distribute traffic across the dynamically scaled </a:t>
            </a:r>
            <a:r>
              <a:rPr lang="en-GB" sz="2400" dirty="0" smtClean="0"/>
              <a:t>instances.</a:t>
            </a:r>
          </a:p>
          <a:p>
            <a:pPr lvl="1"/>
            <a:endParaRPr lang="en-GB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err="1" smtClean="0"/>
              <a:t>CloudWatch</a:t>
            </a:r>
            <a:r>
              <a:rPr lang="en-GB" sz="2400" dirty="0" smtClean="0"/>
              <a:t> was </a:t>
            </a:r>
            <a:r>
              <a:rPr lang="en-GB" sz="2400" dirty="0"/>
              <a:t>configured to monitor CPU utilization. If the average CPU utilization exceeds </a:t>
            </a:r>
            <a:r>
              <a:rPr lang="en-GB" sz="2400" dirty="0" smtClean="0"/>
              <a:t> (70%), </a:t>
            </a:r>
            <a:r>
              <a:rPr lang="en-GB" sz="2400" dirty="0"/>
              <a:t>the ASG automatically scales up by launching new </a:t>
            </a:r>
            <a:r>
              <a:rPr lang="en-GB" sz="2400" dirty="0" err="1" smtClean="0"/>
              <a:t>instance,and</a:t>
            </a:r>
            <a:r>
              <a:rPr lang="en-GB" sz="2400" dirty="0"/>
              <a:t> if CPU utilization is low, the </a:t>
            </a:r>
            <a:r>
              <a:rPr lang="en-GB" sz="2400" dirty="0" smtClean="0"/>
              <a:t>ASG </a:t>
            </a:r>
            <a:r>
              <a:rPr lang="en-GB" sz="2400" dirty="0"/>
              <a:t>scale down </a:t>
            </a:r>
            <a:r>
              <a:rPr lang="en-GB" sz="2400" dirty="0" smtClean="0"/>
              <a:t>automatically .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27" y="1313664"/>
            <a:ext cx="6366075" cy="6719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43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509" y="459087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</a:rPr>
              <a:t>Project Steps</a:t>
            </a:r>
            <a:endParaRPr lang="en-US" sz="4550" dirty="0"/>
          </a:p>
        </p:txBody>
      </p:sp>
      <p:sp>
        <p:nvSpPr>
          <p:cNvPr id="3" name="TextBox 2"/>
          <p:cNvSpPr txBox="1"/>
          <p:nvPr/>
        </p:nvSpPr>
        <p:spPr>
          <a:xfrm>
            <a:off x="513109" y="1579880"/>
            <a:ext cx="7584411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 </a:t>
            </a:r>
            <a:r>
              <a:rPr lang="en-GB" sz="2800" b="1" dirty="0" smtClean="0"/>
              <a:t>Step 6 : Configure </a:t>
            </a:r>
            <a:r>
              <a:rPr lang="en-GB" sz="2800" b="1" dirty="0"/>
              <a:t>Monitoring with </a:t>
            </a:r>
            <a:r>
              <a:rPr lang="en-GB" sz="2800" b="1" dirty="0" err="1"/>
              <a:t>CloudWatch</a:t>
            </a:r>
            <a:r>
              <a:rPr lang="en-GB" sz="2800" b="1" dirty="0"/>
              <a:t> Metrics and SNS Notifications</a:t>
            </a:r>
            <a:endParaRPr lang="en-GB" sz="2800" b="1" dirty="0" smtClean="0"/>
          </a:p>
          <a:p>
            <a:pPr lvl="1"/>
            <a:endParaRPr lang="en-GB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 err="1" smtClean="0"/>
              <a:t>CloudWatch</a:t>
            </a:r>
            <a:r>
              <a:rPr lang="en-GB" sz="2400" b="1" dirty="0" smtClean="0"/>
              <a:t> </a:t>
            </a:r>
            <a:r>
              <a:rPr lang="en-GB" sz="2400" b="1" dirty="0"/>
              <a:t>Metrics</a:t>
            </a:r>
            <a:r>
              <a:rPr lang="en-GB" sz="2400" dirty="0"/>
              <a:t> were set up to monitor the </a:t>
            </a:r>
            <a:r>
              <a:rPr lang="en-GB" sz="2400" b="1" dirty="0"/>
              <a:t>CPU utilization</a:t>
            </a:r>
            <a:r>
              <a:rPr lang="en-GB" sz="2400" dirty="0"/>
              <a:t> of the EC2 instances within the </a:t>
            </a:r>
            <a:r>
              <a:rPr lang="en-GB" sz="2400" b="1" dirty="0"/>
              <a:t>Auto Scaling Group (ASG</a:t>
            </a:r>
            <a:r>
              <a:rPr lang="en-GB" sz="2400" b="1" dirty="0" smtClean="0"/>
              <a:t>).</a:t>
            </a:r>
          </a:p>
          <a:p>
            <a:pPr lvl="1"/>
            <a:endParaRPr lang="en-GB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An </a:t>
            </a:r>
            <a:r>
              <a:rPr lang="en-GB" sz="2400" b="1" dirty="0"/>
              <a:t>Amazon SNS (Simple Notification Service)</a:t>
            </a:r>
            <a:r>
              <a:rPr lang="en-GB" sz="2400" dirty="0"/>
              <a:t> topic was created to send notifications </a:t>
            </a:r>
            <a:r>
              <a:rPr lang="en-GB" sz="2400" dirty="0" smtClean="0"/>
              <a:t>via my email and attached to the </a:t>
            </a:r>
            <a:r>
              <a:rPr lang="en-GB" sz="2400" dirty="0" err="1" smtClean="0"/>
              <a:t>cloudWatch</a:t>
            </a:r>
            <a:r>
              <a:rPr lang="en-GB" sz="2400" dirty="0" smtClean="0"/>
              <a:t> alarm.</a:t>
            </a:r>
          </a:p>
          <a:p>
            <a:pPr lvl="1"/>
            <a:endParaRPr lang="en-GB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The </a:t>
            </a:r>
            <a:r>
              <a:rPr lang="en-GB" sz="2400" dirty="0" err="1"/>
              <a:t>CloudWatch</a:t>
            </a:r>
            <a:r>
              <a:rPr lang="en-GB" sz="2400" dirty="0"/>
              <a:t> Alarm is configured to trigger notifications to the SNS </a:t>
            </a:r>
            <a:r>
              <a:rPr lang="en-GB" sz="2400" dirty="0" smtClean="0"/>
              <a:t>topic if </a:t>
            </a:r>
            <a:r>
              <a:rPr lang="en-GB" sz="2400" dirty="0"/>
              <a:t>CPU utilization exceeds 70%</a:t>
            </a:r>
            <a:endParaRPr lang="en-GB" sz="2400" dirty="0" smtClean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390" y="4411424"/>
            <a:ext cx="6247507" cy="363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38" y="623691"/>
            <a:ext cx="6301010" cy="3706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483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509" y="459087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</a:rPr>
              <a:t>Project Steps</a:t>
            </a:r>
            <a:endParaRPr lang="en-US" sz="4550" dirty="0"/>
          </a:p>
        </p:txBody>
      </p:sp>
      <p:sp>
        <p:nvSpPr>
          <p:cNvPr id="3" name="TextBox 2"/>
          <p:cNvSpPr txBox="1"/>
          <p:nvPr/>
        </p:nvSpPr>
        <p:spPr>
          <a:xfrm>
            <a:off x="411510" y="2103372"/>
            <a:ext cx="64984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 </a:t>
            </a:r>
            <a:r>
              <a:rPr lang="en-GB" sz="2800" b="1" dirty="0" smtClean="0"/>
              <a:t>Step 7 : Integrate </a:t>
            </a:r>
            <a:r>
              <a:rPr lang="en-GB" sz="2800" b="1" dirty="0"/>
              <a:t>S3 Storage</a:t>
            </a:r>
            <a:endParaRPr lang="en-GB" sz="2800" b="1" dirty="0" smtClean="0"/>
          </a:p>
          <a:p>
            <a:pPr lvl="1"/>
            <a:endParaRPr lang="en-GB" sz="2400" dirty="0" smtClean="0"/>
          </a:p>
          <a:p>
            <a:pPr lvl="1"/>
            <a:endParaRPr lang="en-GB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An </a:t>
            </a:r>
            <a:r>
              <a:rPr lang="en-GB" sz="2400" dirty="0"/>
              <a:t>Amazon S3 </a:t>
            </a:r>
            <a:r>
              <a:rPr lang="en-GB" sz="2400" b="1" dirty="0"/>
              <a:t>(Simple Storage Service) </a:t>
            </a:r>
            <a:r>
              <a:rPr lang="en-GB" sz="2400" dirty="0" smtClean="0"/>
              <a:t>bucket was created to Store my web application’s static content (images) </a:t>
            </a:r>
            <a:r>
              <a:rPr lang="en-GB" sz="2400" dirty="0"/>
              <a:t>so If any content is lost from the EC2 instances, </a:t>
            </a:r>
            <a:r>
              <a:rPr lang="en-GB" sz="2400" dirty="0" err="1"/>
              <a:t>i</a:t>
            </a:r>
            <a:r>
              <a:rPr lang="en-GB" sz="2400" dirty="0" smtClean="0"/>
              <a:t> </a:t>
            </a:r>
            <a:r>
              <a:rPr lang="en-GB" sz="2400" dirty="0"/>
              <a:t>can easily recover it from the S3 </a:t>
            </a:r>
            <a:r>
              <a:rPr lang="en-GB" sz="2400" dirty="0" smtClean="0"/>
              <a:t>bucket.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90" y="779117"/>
            <a:ext cx="5879939" cy="7335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88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56893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 </a:t>
            </a:r>
            <a:r>
              <a:rPr lang="en-US" sz="4550" dirty="0" err="1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availibilty</a:t>
            </a: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and Scalability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1219081" y="2679263"/>
            <a:ext cx="30480" cy="4693444"/>
          </a:xfrm>
          <a:prstGeom prst="roundRect">
            <a:avLst>
              <a:gd name="adj" fmla="val 121500"/>
            </a:avLst>
          </a:prstGeom>
          <a:solidFill>
            <a:srgbClr val="D9CDBA"/>
          </a:solidFill>
          <a:ln/>
        </p:spPr>
      </p:sp>
      <p:sp>
        <p:nvSpPr>
          <p:cNvPr id="5" name="Shape 2"/>
          <p:cNvSpPr/>
          <p:nvPr/>
        </p:nvSpPr>
        <p:spPr>
          <a:xfrm>
            <a:off x="1481554" y="3219331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D9CDBA"/>
          </a:solidFill>
          <a:ln/>
        </p:spPr>
      </p:sp>
      <p:sp>
        <p:nvSpPr>
          <p:cNvPr id="6" name="Shape 3"/>
          <p:cNvSpPr/>
          <p:nvPr/>
        </p:nvSpPr>
        <p:spPr>
          <a:xfrm>
            <a:off x="956608" y="295691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1170801" y="3060383"/>
            <a:ext cx="12692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2592110" y="2926080"/>
            <a:ext cx="3602355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 Scaling Group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ts val="2850"/>
              </a:lnSpc>
            </a:pPr>
            <a:r>
              <a:rPr lang="en-GB" sz="2400" dirty="0" smtClean="0"/>
              <a:t> </a:t>
            </a:r>
          </a:p>
        </p:txBody>
      </p:sp>
      <p:sp>
        <p:nvSpPr>
          <p:cNvPr id="9" name="Text 6"/>
          <p:cNvSpPr/>
          <p:nvPr/>
        </p:nvSpPr>
        <p:spPr>
          <a:xfrm>
            <a:off x="2592110" y="3437334"/>
            <a:ext cx="5687854" cy="987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GB" sz="2000" dirty="0"/>
              <a:t>Automatically adjusts the number of EC2 instances </a:t>
            </a:r>
            <a:endParaRPr lang="en-GB" sz="2000" dirty="0" smtClean="0"/>
          </a:p>
          <a:p>
            <a:pPr>
              <a:lnSpc>
                <a:spcPts val="3100"/>
              </a:lnSpc>
            </a:pPr>
            <a:r>
              <a:rPr lang="en-GB" sz="2000" dirty="0" smtClean="0"/>
              <a:t>based on </a:t>
            </a:r>
            <a:r>
              <a:rPr lang="en-GB" sz="2000" dirty="0"/>
              <a:t>traffic demand, ensuring scalability</a:t>
            </a:r>
            <a:endParaRPr lang="en-US" sz="2000" dirty="0"/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1554" y="4866084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D9CDBA"/>
          </a:solidFill>
          <a:ln/>
        </p:spPr>
      </p:sp>
      <p:sp>
        <p:nvSpPr>
          <p:cNvPr id="11" name="Shape 8"/>
          <p:cNvSpPr/>
          <p:nvPr/>
        </p:nvSpPr>
        <p:spPr>
          <a:xfrm>
            <a:off x="956608" y="4603671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2" name="Text 9"/>
          <p:cNvSpPr/>
          <p:nvPr/>
        </p:nvSpPr>
        <p:spPr>
          <a:xfrm>
            <a:off x="1140678" y="4707136"/>
            <a:ext cx="187166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2592110" y="4572833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250" dirty="0" smtClean="0">
                <a:solidFill>
                  <a:schemeClr val="accent6">
                    <a:lumMod val="5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Application Load Balancer</a:t>
            </a:r>
            <a:endParaRPr lang="en-US" sz="22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2592110" y="5084088"/>
            <a:ext cx="5687854" cy="987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GB" sz="2000" dirty="0" smtClean="0"/>
              <a:t>Distributes </a:t>
            </a:r>
            <a:r>
              <a:rPr lang="en-GB" sz="2000" dirty="0"/>
              <a:t>traffic across instances in </a:t>
            </a:r>
            <a:r>
              <a:rPr lang="en-GB" sz="2000" dirty="0" smtClean="0"/>
              <a:t>different</a:t>
            </a:r>
          </a:p>
          <a:p>
            <a:pPr>
              <a:lnSpc>
                <a:spcPts val="3100"/>
              </a:lnSpc>
            </a:pPr>
            <a:r>
              <a:rPr lang="en-GB" sz="2000" dirty="0" smtClean="0"/>
              <a:t>availability </a:t>
            </a:r>
            <a:r>
              <a:rPr lang="en-GB" sz="2000" dirty="0"/>
              <a:t>zones, ensuring high availability</a:t>
            </a:r>
            <a:r>
              <a:rPr lang="en-GB" sz="2000" dirty="0" smtClean="0"/>
              <a:t>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1554" y="6512838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D9CDBA"/>
          </a:solidFill>
          <a:ln/>
        </p:spPr>
      </p:sp>
      <p:sp>
        <p:nvSpPr>
          <p:cNvPr id="16" name="Shape 13"/>
          <p:cNvSpPr/>
          <p:nvPr/>
        </p:nvSpPr>
        <p:spPr>
          <a:xfrm>
            <a:off x="956608" y="625042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7" name="Text 14"/>
          <p:cNvSpPr/>
          <p:nvPr/>
        </p:nvSpPr>
        <p:spPr>
          <a:xfrm>
            <a:off x="1137225" y="6353889"/>
            <a:ext cx="19419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2592110" y="6219587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  <a:latin typeface="Lora" panose="020B0604020202020204" charset="0"/>
              </a:rPr>
              <a:t>Multiple 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Lora" panose="020B0604020202020204" charset="0"/>
              </a:rPr>
              <a:t>Availability Zones</a:t>
            </a:r>
            <a:endParaRPr lang="en-US" sz="2250" dirty="0">
              <a:solidFill>
                <a:schemeClr val="accent6">
                  <a:lumMod val="50000"/>
                </a:schemeClr>
              </a:solidFill>
              <a:latin typeface="Lora" panose="020B060402020202020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592110" y="6730841"/>
            <a:ext cx="5687854" cy="896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GB" sz="2000" dirty="0"/>
              <a:t>Ensures that the failure of one AZ won’t bring </a:t>
            </a:r>
            <a:endParaRPr lang="en-GB" sz="2000" dirty="0" smtClean="0"/>
          </a:p>
          <a:p>
            <a:pPr>
              <a:lnSpc>
                <a:spcPts val="3100"/>
              </a:lnSpc>
            </a:pPr>
            <a:r>
              <a:rPr lang="en-GB" sz="2000" dirty="0" smtClean="0"/>
              <a:t>down </a:t>
            </a:r>
            <a:r>
              <a:rPr lang="en-GB" sz="2000" dirty="0"/>
              <a:t>the application</a:t>
            </a:r>
            <a:r>
              <a:rPr lang="en-US" sz="19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26012"/>
            <a:ext cx="6490930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 Considerations</a:t>
            </a:r>
            <a:endParaRPr lang="en-US" sz="4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252233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3386376"/>
            <a:ext cx="443317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chemeClr val="accent6">
                    <a:lumMod val="5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Network Security Groups (NSGs)</a:t>
            </a:r>
            <a:endParaRPr lang="en-US" sz="22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6350437" y="389763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ea typeface="Source Sans Pro" pitchFamily="34" charset="-122"/>
                <a:cs typeface="Source Sans Pro" pitchFamily="34" charset="-120"/>
              </a:rPr>
              <a:t>Restrict access to EC2 </a:t>
            </a:r>
            <a:r>
              <a:rPr lang="en-US" sz="1900" dirty="0" smtClean="0">
                <a:ea typeface="Source Sans Pro" pitchFamily="34" charset="-122"/>
                <a:cs typeface="Source Sans Pro" pitchFamily="34" charset="-120"/>
              </a:rPr>
              <a:t>instances </a:t>
            </a:r>
            <a:r>
              <a:rPr lang="en-GB" sz="2000" dirty="0"/>
              <a:t>to control inbound and outbound traffic.</a:t>
            </a:r>
            <a:r>
              <a:rPr lang="en-US" sz="19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37" y="5033248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50437" y="589728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Lora" panose="020B0604020202020204" charset="0"/>
              </a:rPr>
              <a:t>VPC Isolation</a:t>
            </a:r>
            <a:endParaRPr lang="en-US" sz="2250" dirty="0">
              <a:solidFill>
                <a:schemeClr val="accent6">
                  <a:lumMod val="50000"/>
                </a:schemeClr>
              </a:solidFill>
              <a:latin typeface="Lora" panose="020B06040202020202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350437" y="6408539"/>
            <a:ext cx="7415927" cy="1041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GB" sz="2000" dirty="0"/>
              <a:t>he entire infrastructure is within a Virtual Private </a:t>
            </a:r>
            <a:r>
              <a:rPr lang="en-GB" sz="2000" dirty="0" smtClean="0"/>
              <a:t>Cloud</a:t>
            </a:r>
          </a:p>
          <a:p>
            <a:pPr>
              <a:lnSpc>
                <a:spcPts val="3100"/>
              </a:lnSpc>
            </a:pPr>
            <a:r>
              <a:rPr lang="en-GB" sz="2000" dirty="0" smtClean="0"/>
              <a:t> </a:t>
            </a:r>
            <a:r>
              <a:rPr lang="en-GB" sz="2000" dirty="0"/>
              <a:t>for isolation from the public internet.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9537" y="817449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Monitoring with CloudWatch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95210" y="3042404"/>
            <a:ext cx="7415927" cy="1399937"/>
          </a:xfrm>
          <a:prstGeom prst="roundRect">
            <a:avLst>
              <a:gd name="adj" fmla="val 2645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1142026" y="3289221"/>
            <a:ext cx="3344466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sz="2400" dirty="0" err="1">
                <a:solidFill>
                  <a:schemeClr val="accent6">
                    <a:lumMod val="50000"/>
                  </a:schemeClr>
                </a:solidFill>
                <a:latin typeface="Lora" panose="020B0604020202020204" charset="0"/>
              </a:rPr>
              <a:t>CloudWatch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Lora" panose="020B0604020202020204" charset="0"/>
              </a:rPr>
              <a:t> Metrics</a:t>
            </a:r>
            <a:endParaRPr lang="en-US" sz="2250" dirty="0">
              <a:solidFill>
                <a:schemeClr val="accent6">
                  <a:lumMod val="50000"/>
                </a:schemeClr>
              </a:solidFill>
              <a:latin typeface="Lora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42026" y="3800475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GB" sz="2000" dirty="0"/>
              <a:t>Monitors </a:t>
            </a:r>
            <a:r>
              <a:rPr lang="en-GB" sz="2000" dirty="0" smtClean="0"/>
              <a:t>CPU Utilization</a:t>
            </a:r>
            <a:r>
              <a:rPr lang="en-US" sz="19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95210" y="5066337"/>
            <a:ext cx="7415927" cy="1399937"/>
          </a:xfrm>
          <a:prstGeom prst="roundRect">
            <a:avLst>
              <a:gd name="adj" fmla="val 2645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1142026" y="5313153"/>
            <a:ext cx="2951559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Lora" panose="020B0604020202020204" charset="0"/>
              </a:rPr>
              <a:t>SNS Email Notifications</a:t>
            </a:r>
            <a:endParaRPr lang="en-US" sz="2250" dirty="0">
              <a:solidFill>
                <a:schemeClr val="accent6">
                  <a:lumMod val="50000"/>
                </a:schemeClr>
              </a:solidFill>
              <a:latin typeface="Lora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142026" y="5824408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GB" sz="2000" dirty="0"/>
              <a:t>Automatically notify administrators of critical </a:t>
            </a:r>
            <a:r>
              <a:rPr lang="en-GB" sz="2000" dirty="0" smtClean="0"/>
              <a:t>issue</a:t>
            </a:r>
            <a:r>
              <a:rPr lang="en-US" sz="19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331" y="613648"/>
            <a:ext cx="7582138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150"/>
              </a:lnSpc>
            </a:pPr>
            <a:r>
              <a:rPr lang="en-GB" sz="4400" dirty="0">
                <a:solidFill>
                  <a:schemeClr val="accent6">
                    <a:lumMod val="50000"/>
                  </a:schemeClr>
                </a:solidFill>
                <a:latin typeface="Lora" panose="020B0604020202020204" charset="0"/>
              </a:rPr>
              <a:t>Disaster Recovery </a:t>
            </a:r>
            <a:r>
              <a:rPr lang="en-GB" sz="4400" dirty="0" smtClean="0">
                <a:solidFill>
                  <a:schemeClr val="accent6">
                    <a:lumMod val="50000"/>
                  </a:schemeClr>
                </a:solidFill>
                <a:latin typeface="Lora" panose="020B0604020202020204" charset="0"/>
              </a:rPr>
              <a:t>Plan &amp; Remediation</a:t>
            </a:r>
            <a:endParaRPr lang="en-US" sz="4100" dirty="0">
              <a:solidFill>
                <a:schemeClr val="accent6">
                  <a:lumMod val="50000"/>
                </a:schemeClr>
              </a:solidFill>
              <a:latin typeface="Lora" panose="020B06040202020202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331" y="2670372"/>
            <a:ext cx="1115616" cy="17849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7631" y="2892621"/>
            <a:ext cx="262497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  <a:latin typeface="Lora" panose="020B0604020202020204" charset="0"/>
              </a:rPr>
              <a:t>Multi-AZ 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Lora" panose="020B0604020202020204" charset="0"/>
              </a:rPr>
              <a:t>Deployment</a:t>
            </a:r>
            <a:endParaRPr lang="en-US" sz="2050" dirty="0">
              <a:solidFill>
                <a:schemeClr val="accent6">
                  <a:lumMod val="50000"/>
                </a:schemeClr>
              </a:solidFill>
              <a:latin typeface="Lora" panose="020B06040202020202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93472" y="3419946"/>
            <a:ext cx="6131838" cy="899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GB" dirty="0"/>
              <a:t>EC2 instances and resources deployed across AZs </a:t>
            </a:r>
            <a:r>
              <a:rPr lang="en-GB" dirty="0" smtClean="0"/>
              <a:t>for</a:t>
            </a:r>
          </a:p>
          <a:p>
            <a:pPr>
              <a:lnSpc>
                <a:spcPts val="2800"/>
              </a:lnSpc>
            </a:pPr>
            <a:r>
              <a:rPr lang="en-GB" dirty="0" smtClean="0"/>
              <a:t>high </a:t>
            </a:r>
            <a:r>
              <a:rPr lang="en-GB" dirty="0"/>
              <a:t>fault tolerance</a:t>
            </a:r>
            <a:r>
              <a:rPr lang="en-US" dirty="0" smtClean="0">
                <a:ea typeface="Source Sans Pro" pitchFamily="34" charset="-122"/>
                <a:cs typeface="Source Sans Pro" pitchFamily="34" charset="-120"/>
              </a:rPr>
              <a:t>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331" y="5199536"/>
            <a:ext cx="1115616" cy="178498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83082" y="6008304"/>
            <a:ext cx="6131838" cy="97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GB" dirty="0"/>
              <a:t>EC2 auto-scaling helps maintain system health </a:t>
            </a:r>
            <a:endParaRPr lang="en-GB" dirty="0" smtClean="0"/>
          </a:p>
          <a:p>
            <a:pPr>
              <a:lnSpc>
                <a:spcPts val="2800"/>
              </a:lnSpc>
            </a:pPr>
            <a:r>
              <a:rPr lang="en-GB" dirty="0" smtClean="0"/>
              <a:t>by replacing unhealthy </a:t>
            </a:r>
            <a:r>
              <a:rPr lang="en-GB" dirty="0"/>
              <a:t>instances</a:t>
            </a:r>
            <a:r>
              <a:rPr lang="en-GB" sz="1600" dirty="0"/>
              <a:t>.</a:t>
            </a:r>
            <a:endParaRPr lang="en-US" sz="1750" dirty="0"/>
          </a:p>
        </p:txBody>
      </p:sp>
      <p:sp>
        <p:nvSpPr>
          <p:cNvPr id="15" name="Text 1"/>
          <p:cNvSpPr/>
          <p:nvPr/>
        </p:nvSpPr>
        <p:spPr>
          <a:xfrm>
            <a:off x="7683082" y="5484604"/>
            <a:ext cx="262497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Lora" panose="020B0604020202020204" charset="0"/>
              </a:rPr>
              <a:t>Self-Healing Systems</a:t>
            </a:r>
            <a:endParaRPr lang="en-US" sz="2050" dirty="0">
              <a:solidFill>
                <a:schemeClr val="accent6">
                  <a:lumMod val="50000"/>
                </a:schemeClr>
              </a:solidFill>
              <a:latin typeface="Lor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/>
          <p:cNvSpPr/>
          <p:nvPr/>
        </p:nvSpPr>
        <p:spPr>
          <a:xfrm>
            <a:off x="3672434" y="605434"/>
            <a:ext cx="6772632" cy="883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6000" b="1" dirty="0" smtClean="0">
                <a:solidFill>
                  <a:srgbClr val="38512F"/>
                </a:solidFill>
                <a:latin typeface="Lora" pitchFamily="34" charset="0"/>
              </a:rPr>
              <a:t>The Web page</a:t>
            </a:r>
            <a:endParaRPr lang="en-US" sz="60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4" y="1591777"/>
            <a:ext cx="11133681" cy="5765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229" y="682607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Team Members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841664" y="1783447"/>
            <a:ext cx="6265192" cy="3020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smtClean="0"/>
              <a:t>Reham Maher </a:t>
            </a:r>
            <a:r>
              <a:rPr lang="en-US" sz="2800" dirty="0" err="1" smtClean="0"/>
              <a:t>Abdelfattah</a:t>
            </a:r>
            <a:endParaRPr lang="en-US" sz="28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 smtClean="0"/>
              <a:t>Reem</a:t>
            </a:r>
            <a:r>
              <a:rPr lang="en-US" sz="2800" dirty="0" smtClean="0"/>
              <a:t> </a:t>
            </a:r>
            <a:r>
              <a:rPr lang="en-US" sz="2800" dirty="0" err="1"/>
              <a:t>W</a:t>
            </a:r>
            <a:r>
              <a:rPr lang="en-US" sz="2800" dirty="0" err="1" smtClean="0"/>
              <a:t>ael</a:t>
            </a:r>
            <a:r>
              <a:rPr lang="en-US" sz="2800" dirty="0" smtClean="0"/>
              <a:t> </a:t>
            </a:r>
            <a:r>
              <a:rPr lang="en-US" sz="2800" dirty="0" smtClean="0"/>
              <a:t> </a:t>
            </a:r>
            <a:r>
              <a:rPr lang="en-US" sz="2800" dirty="0" err="1" smtClean="0"/>
              <a:t>yossef</a:t>
            </a:r>
            <a:endParaRPr lang="en-US" sz="28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 smtClean="0"/>
              <a:t>Ziad</a:t>
            </a:r>
            <a:r>
              <a:rPr lang="en-US" sz="2800" dirty="0" smtClean="0"/>
              <a:t> </a:t>
            </a:r>
            <a:r>
              <a:rPr lang="en-US" sz="2800" dirty="0" err="1"/>
              <a:t>H</a:t>
            </a:r>
            <a:r>
              <a:rPr lang="en-US" sz="2800" dirty="0" err="1" smtClean="0"/>
              <a:t>ossam</a:t>
            </a:r>
            <a:r>
              <a:rPr lang="en-US" sz="2800" dirty="0" smtClean="0"/>
              <a:t> </a:t>
            </a:r>
            <a:r>
              <a:rPr lang="en-US" sz="2800" dirty="0" err="1" smtClean="0"/>
              <a:t>salah</a:t>
            </a:r>
            <a:endParaRPr lang="en-US" sz="28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smtClean="0"/>
              <a:t>Ahmed </a:t>
            </a:r>
            <a:r>
              <a:rPr lang="en-US" sz="2800" dirty="0" smtClean="0"/>
              <a:t>Mohamed </a:t>
            </a:r>
            <a:r>
              <a:rPr lang="en-US" sz="2800" dirty="0" err="1" smtClean="0"/>
              <a:t>Emam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841664" y="6027267"/>
            <a:ext cx="6368977" cy="1339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GB" sz="2800" dirty="0" smtClean="0"/>
              <a:t>DEPI_1_CAI1_ISS4_S1e </a:t>
            </a:r>
          </a:p>
          <a:p>
            <a:pPr>
              <a:lnSpc>
                <a:spcPct val="150000"/>
              </a:lnSpc>
            </a:pPr>
            <a:r>
              <a:rPr lang="en-GB" sz="2800" dirty="0" smtClean="0"/>
              <a:t>AWS Cloud Solution Admin &amp; </a:t>
            </a:r>
            <a:r>
              <a:rPr lang="en-GB" sz="2800" dirty="0" err="1" smtClean="0"/>
              <a:t>Architec</a:t>
            </a:r>
            <a:endParaRPr lang="en-US" sz="2800" dirty="0" smtClean="0"/>
          </a:p>
        </p:txBody>
      </p:sp>
      <p:sp>
        <p:nvSpPr>
          <p:cNvPr id="8" name="Text 0"/>
          <p:cNvSpPr/>
          <p:nvPr/>
        </p:nvSpPr>
        <p:spPr>
          <a:xfrm>
            <a:off x="456074" y="5123378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Group </a:t>
            </a: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code </a:t>
            </a:r>
            <a:endParaRPr lang="en-US" sz="4550" dirty="0"/>
          </a:p>
        </p:txBody>
      </p:sp>
    </p:spTree>
    <p:extLst>
      <p:ext uri="{BB962C8B-B14F-4D97-AF65-F5344CB8AC3E}">
        <p14:creationId xmlns:p14="http://schemas.microsoft.com/office/powerpoint/2010/main" val="409751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3457" y="2712027"/>
            <a:ext cx="6772632" cy="883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6000" b="1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</a:t>
            </a:r>
            <a:endParaRPr lang="en-US" sz="6000" b="1" dirty="0"/>
          </a:p>
        </p:txBody>
      </p:sp>
      <p:sp>
        <p:nvSpPr>
          <p:cNvPr id="9" name="Shape 1"/>
          <p:cNvSpPr/>
          <p:nvPr/>
        </p:nvSpPr>
        <p:spPr>
          <a:xfrm>
            <a:off x="5103527" y="6215417"/>
            <a:ext cx="4818556" cy="1297211"/>
          </a:xfrm>
          <a:prstGeom prst="roundRect">
            <a:avLst>
              <a:gd name="adj" fmla="val 8573"/>
            </a:avLst>
          </a:prstGeom>
          <a:solidFill>
            <a:srgbClr val="F3E7D4"/>
          </a:solidFill>
          <a:ln/>
        </p:spPr>
      </p:sp>
      <p:sp>
        <p:nvSpPr>
          <p:cNvPr id="10" name="Text 2"/>
          <p:cNvSpPr/>
          <p:nvPr/>
        </p:nvSpPr>
        <p:spPr>
          <a:xfrm>
            <a:off x="5226982" y="6280217"/>
            <a:ext cx="4393763" cy="1325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 smtClean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Digital Egypt Pioneers initiative 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2250" dirty="0" smtClean="0">
                <a:solidFill>
                  <a:srgbClr val="3A3630"/>
                </a:solidFill>
                <a:latin typeface="Lora" pitchFamily="34" charset="0"/>
              </a:rPr>
              <a:t>Provided by NTI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2250" dirty="0" smtClean="0">
                <a:solidFill>
                  <a:srgbClr val="3A3630"/>
                </a:solidFill>
                <a:latin typeface="Lora" pitchFamily="34" charset="0"/>
              </a:rPr>
              <a:t>Final Project</a:t>
            </a:r>
            <a:endParaRPr lang="en-US" sz="22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" y="9525"/>
            <a:ext cx="1222033" cy="12166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273" y="0"/>
            <a:ext cx="1226127" cy="1226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229" y="682607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Objectives</a:t>
            </a:r>
            <a:endParaRPr lang="en-US" sz="4550" dirty="0"/>
          </a:p>
        </p:txBody>
      </p:sp>
      <p:sp>
        <p:nvSpPr>
          <p:cNvPr id="7" name="TextBox 6"/>
          <p:cNvSpPr txBox="1"/>
          <p:nvPr/>
        </p:nvSpPr>
        <p:spPr>
          <a:xfrm>
            <a:off x="682906" y="1851949"/>
            <a:ext cx="1250065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b="1" dirty="0" smtClean="0"/>
              <a:t>Create </a:t>
            </a:r>
            <a:r>
              <a:rPr lang="en-US" sz="2400" b="1" dirty="0"/>
              <a:t>Network Environment</a:t>
            </a:r>
            <a:r>
              <a:rPr lang="en-US" sz="2400" dirty="0"/>
              <a:t>: Built with Infrastructure as Code (</a:t>
            </a:r>
            <a:r>
              <a:rPr lang="en-US" sz="2400" dirty="0" err="1"/>
              <a:t>IaC</a:t>
            </a:r>
            <a:r>
              <a:rPr lang="en-US" sz="2400" dirty="0"/>
              <a:t>) for automated provisioning.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Host Web App</a:t>
            </a:r>
            <a:r>
              <a:rPr lang="en-US" sz="2400" dirty="0"/>
              <a:t>: </a:t>
            </a:r>
            <a:r>
              <a:rPr lang="en-US" sz="2400" dirty="0" smtClean="0"/>
              <a:t> Deployed </a:t>
            </a:r>
            <a:r>
              <a:rPr lang="en-US" sz="2400" dirty="0"/>
              <a:t>on EC2 instances or </a:t>
            </a:r>
            <a:r>
              <a:rPr lang="en-US" sz="2400" dirty="0" err="1"/>
              <a:t>microservices</a:t>
            </a:r>
            <a:r>
              <a:rPr lang="en-US" sz="2400" dirty="0"/>
              <a:t> architecture.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External Storage</a:t>
            </a:r>
            <a:r>
              <a:rPr lang="en-US" sz="2400" dirty="0"/>
              <a:t>: </a:t>
            </a:r>
            <a:r>
              <a:rPr lang="en-US" sz="2400" dirty="0" smtClean="0"/>
              <a:t> Static </a:t>
            </a:r>
            <a:r>
              <a:rPr lang="en-US" sz="2400" dirty="0"/>
              <a:t>content stored on AWS S3, not on the EC2 EBS volumes.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Monitoring &amp; Alerts</a:t>
            </a:r>
            <a:r>
              <a:rPr lang="en-US" sz="2400" dirty="0"/>
              <a:t>: Servers are monitored using AWS </a:t>
            </a:r>
            <a:r>
              <a:rPr lang="en-US" sz="2400" dirty="0" err="1"/>
              <a:t>CloudWatch</a:t>
            </a:r>
            <a:r>
              <a:rPr lang="en-US" sz="2400" dirty="0"/>
              <a:t>, with email notifications triggered </a:t>
            </a:r>
            <a:r>
              <a:rPr lang="en-US" sz="2400" dirty="0" smtClean="0"/>
              <a:t>when </a:t>
            </a:r>
            <a:r>
              <a:rPr lang="en-US" sz="2400" dirty="0"/>
              <a:t>metrics exceed limits.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Automatic Remediation</a:t>
            </a:r>
            <a:r>
              <a:rPr lang="en-US" sz="2400" dirty="0"/>
              <a:t>: If web services fail, an automatic response (e.g., restarting services) is </a:t>
            </a:r>
            <a:r>
              <a:rPr lang="en-US" sz="2400" dirty="0" smtClean="0"/>
              <a:t>           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 triggered</a:t>
            </a:r>
            <a:r>
              <a:rPr lang="en-US" sz="2400" dirty="0"/>
              <a:t>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Environment Requirements</a:t>
            </a:r>
            <a:r>
              <a:rPr lang="en-US" sz="2400" dirty="0"/>
              <a:t>: Secure, highly available, scalable, and disaster recovery-enabled </a:t>
            </a:r>
            <a:endParaRPr lang="en-US" sz="2400" dirty="0" smtClean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 infrastructure</a:t>
            </a:r>
            <a:r>
              <a:rPr lang="en-US" sz="2400" dirty="0"/>
              <a:t>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2501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056" y="848862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Overview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1134319" y="2405741"/>
            <a:ext cx="12083970" cy="4434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Arial" panose="020B0604020202020204" pitchFamily="34" charset="0"/>
              </a:rPr>
              <a:t>Objective</a:t>
            </a:r>
            <a:r>
              <a:rPr lang="en-US" sz="2400" dirty="0">
                <a:latin typeface="Arial" panose="020B0604020202020204" pitchFamily="34" charset="0"/>
              </a:rPr>
              <a:t>: To build a secure, highly available, scalable infrastructure for a web application </a:t>
            </a:r>
            <a:endParaRPr lang="en-US" sz="2400" dirty="0" smtClean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</a:rPr>
              <a:t>                      using </a:t>
            </a:r>
            <a:r>
              <a:rPr lang="en-US" sz="2400" dirty="0">
                <a:latin typeface="Arial" panose="020B0604020202020204" pitchFamily="34" charset="0"/>
              </a:rPr>
              <a:t>AWS</a:t>
            </a:r>
            <a:r>
              <a:rPr lang="en-US" sz="2400" dirty="0" smtClean="0">
                <a:latin typeface="Arial" panose="020B0604020202020204" pitchFamily="34" charset="0"/>
              </a:rPr>
              <a:t>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Arial" panose="020B0604020202020204" pitchFamily="34" charset="0"/>
              </a:rPr>
              <a:t>Scope</a:t>
            </a:r>
            <a:r>
              <a:rPr lang="en-US" sz="2400" dirty="0">
                <a:latin typeface="Arial" panose="020B0604020202020204" pitchFamily="34" charset="0"/>
              </a:rPr>
              <a:t>:</a:t>
            </a:r>
          </a:p>
          <a:p>
            <a:pPr marL="1257300" lvl="2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Arial" panose="020B0604020202020204" pitchFamily="34" charset="0"/>
              </a:rPr>
              <a:t>Automated infrastructure deployment with Infrastructure as Code.</a:t>
            </a:r>
          </a:p>
          <a:p>
            <a:pPr marL="1257300" lvl="2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Arial" panose="020B0604020202020204" pitchFamily="34" charset="0"/>
              </a:rPr>
              <a:t>Hosting web applications on EC2 with auto-scaling and load balancing.</a:t>
            </a:r>
          </a:p>
          <a:p>
            <a:pPr marL="1257300" lvl="2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Arial" panose="020B0604020202020204" pitchFamily="34" charset="0"/>
              </a:rPr>
              <a:t>Integration of monitoring and automated remediation.</a:t>
            </a:r>
          </a:p>
          <a:p>
            <a:pPr marL="1257300" lvl="2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Arial" panose="020B0604020202020204" pitchFamily="34" charset="0"/>
              </a:rPr>
              <a:t>External storage for static content and disaster recovery plan</a:t>
            </a:r>
          </a:p>
          <a:p>
            <a:pPr marL="0" indent="0">
              <a:lnSpc>
                <a:spcPts val="2850"/>
              </a:lnSpc>
              <a:buNone/>
            </a:pPr>
            <a:endParaRPr lang="en-US" sz="22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229" y="474263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err="1" smtClean="0">
                <a:solidFill>
                  <a:srgbClr val="38512F"/>
                </a:solidFill>
                <a:latin typeface="Lora" pitchFamily="34" charset="0"/>
              </a:rPr>
              <a:t>Infrastructue</a:t>
            </a: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</a:rPr>
              <a:t> </a:t>
            </a:r>
            <a:r>
              <a:rPr lang="en-US" sz="4550" dirty="0" err="1" smtClean="0">
                <a:solidFill>
                  <a:srgbClr val="38512F"/>
                </a:solidFill>
                <a:latin typeface="Lora" pitchFamily="34" charset="0"/>
              </a:rPr>
              <a:t>Archeticture</a:t>
            </a:r>
            <a:endParaRPr lang="en-US" sz="45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" t="11020" b="3947"/>
          <a:stretch/>
        </p:blipFill>
        <p:spPr>
          <a:xfrm>
            <a:off x="1979271" y="1408650"/>
            <a:ext cx="10290008" cy="6609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35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229" y="682607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</a:rPr>
              <a:t>key Components </a:t>
            </a:r>
            <a:endParaRPr lang="en-US" sz="4550" dirty="0"/>
          </a:p>
        </p:txBody>
      </p:sp>
      <p:sp>
        <p:nvSpPr>
          <p:cNvPr id="5" name="Text 3"/>
          <p:cNvSpPr/>
          <p:nvPr/>
        </p:nvSpPr>
        <p:spPr>
          <a:xfrm>
            <a:off x="281649" y="2101777"/>
            <a:ext cx="10659978" cy="533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b="1" dirty="0" smtClean="0"/>
              <a:t>VPC</a:t>
            </a:r>
            <a:r>
              <a:rPr lang="en-GB" sz="2400" dirty="0"/>
              <a:t>: Virtual Private Cloud for network isolation.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b="1" dirty="0"/>
              <a:t>Availability Zones</a:t>
            </a:r>
            <a:r>
              <a:rPr lang="en-GB" sz="2400" dirty="0"/>
              <a:t>: Two AZs (us-east-1a, us-east-1b) for redundancy.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b="1" dirty="0"/>
              <a:t>EC2 Instances</a:t>
            </a:r>
            <a:r>
              <a:rPr lang="en-GB" sz="2400" dirty="0"/>
              <a:t>: Deployed in auto-scaling groups behind </a:t>
            </a:r>
            <a:endParaRPr lang="en-GB" sz="2400" dirty="0" smtClean="0"/>
          </a:p>
          <a:p>
            <a:pPr lvl="1">
              <a:lnSpc>
                <a:spcPct val="150000"/>
              </a:lnSpc>
            </a:pPr>
            <a:r>
              <a:rPr lang="en-GB" sz="2400" dirty="0" smtClean="0"/>
              <a:t>    an </a:t>
            </a:r>
            <a:r>
              <a:rPr lang="en-GB" sz="2400" dirty="0"/>
              <a:t>Application </a:t>
            </a:r>
            <a:r>
              <a:rPr lang="en-GB" sz="2400" dirty="0" smtClean="0"/>
              <a:t>Load </a:t>
            </a:r>
            <a:r>
              <a:rPr lang="en-GB" sz="2400" dirty="0"/>
              <a:t>Balancer.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b="1" dirty="0"/>
              <a:t>S3 Bucket</a:t>
            </a:r>
            <a:r>
              <a:rPr lang="en-GB" sz="2400" dirty="0"/>
              <a:t>: For storing static content externally.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b="1" dirty="0" err="1"/>
              <a:t>CloudWatch</a:t>
            </a:r>
            <a:r>
              <a:rPr lang="en-GB" sz="2400" b="1" dirty="0"/>
              <a:t> Alarms</a:t>
            </a:r>
            <a:r>
              <a:rPr lang="en-GB" sz="2400" dirty="0"/>
              <a:t>: Monitors the system with email alerts.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b="1" dirty="0"/>
              <a:t>Load Balancer</a:t>
            </a:r>
            <a:r>
              <a:rPr lang="en-GB" sz="2400" dirty="0"/>
              <a:t>: Distributes traffic across EC2 instances</a:t>
            </a:r>
            <a:r>
              <a:rPr lang="en-GB" sz="2400" dirty="0" smtClean="0"/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b="1" dirty="0"/>
              <a:t>Auto Scaling </a:t>
            </a:r>
            <a:r>
              <a:rPr lang="en-GB" sz="2400" b="1" dirty="0" smtClean="0"/>
              <a:t>Group :</a:t>
            </a:r>
            <a:r>
              <a:rPr lang="en-GB" sz="2400" dirty="0"/>
              <a:t> Automatically adjusts the number </a:t>
            </a:r>
            <a:endParaRPr lang="en-GB" sz="2400" dirty="0" smtClean="0"/>
          </a:p>
          <a:p>
            <a:pPr lvl="1">
              <a:lnSpc>
                <a:spcPct val="150000"/>
              </a:lnSpc>
            </a:pPr>
            <a:r>
              <a:rPr lang="en-GB" sz="2400" dirty="0" smtClean="0"/>
              <a:t>    of </a:t>
            </a:r>
            <a:r>
              <a:rPr lang="en-GB" sz="2400" dirty="0"/>
              <a:t>EC2 instances</a:t>
            </a:r>
            <a:endParaRPr lang="en-GB" sz="2400" dirty="0"/>
          </a:p>
          <a:p>
            <a:pPr>
              <a:lnSpc>
                <a:spcPct val="150000"/>
              </a:lnSpc>
            </a:pPr>
            <a:endParaRPr lang="en-US" sz="2800" dirty="0" smtClean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605" y="0"/>
            <a:ext cx="483979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9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509" y="459087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</a:rPr>
              <a:t>Project Steps</a:t>
            </a:r>
            <a:endParaRPr lang="en-US" sz="4550" dirty="0"/>
          </a:p>
        </p:txBody>
      </p:sp>
      <p:sp>
        <p:nvSpPr>
          <p:cNvPr id="3" name="TextBox 2"/>
          <p:cNvSpPr txBox="1"/>
          <p:nvPr/>
        </p:nvSpPr>
        <p:spPr>
          <a:xfrm>
            <a:off x="513109" y="1579880"/>
            <a:ext cx="7584411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 </a:t>
            </a:r>
            <a:r>
              <a:rPr lang="en-GB" sz="2800" b="1" dirty="0" smtClean="0"/>
              <a:t>Step 1 : Set </a:t>
            </a:r>
            <a:r>
              <a:rPr lang="en-GB" sz="2800" b="1" dirty="0"/>
              <a:t>up VPC and Subnets using </a:t>
            </a:r>
            <a:r>
              <a:rPr lang="en-GB" sz="2800" b="1" dirty="0" err="1" smtClean="0"/>
              <a:t>CloudFormation</a:t>
            </a:r>
            <a:r>
              <a:rPr lang="en-GB" sz="2800" b="1" dirty="0" smtClean="0"/>
              <a:t> Explanation</a:t>
            </a:r>
            <a:r>
              <a:rPr lang="en-GB" sz="2800" dirty="0" smtClean="0"/>
              <a:t>:</a:t>
            </a:r>
          </a:p>
          <a:p>
            <a:endParaRPr lang="en-GB" sz="2400" dirty="0"/>
          </a:p>
          <a:p>
            <a:pPr lvl="1"/>
            <a:r>
              <a:rPr lang="en-GB" sz="2400" dirty="0"/>
              <a:t>The network environment was created using </a:t>
            </a:r>
            <a:r>
              <a:rPr lang="en-GB" sz="2400" b="1" dirty="0"/>
              <a:t>AWS </a:t>
            </a:r>
            <a:r>
              <a:rPr lang="en-GB" sz="2400" b="1" dirty="0" err="1"/>
              <a:t>CloudFormation</a:t>
            </a:r>
            <a:r>
              <a:rPr lang="en-GB" sz="2400" dirty="0"/>
              <a:t>, which allowed for Infrastructure as Code (</a:t>
            </a:r>
            <a:r>
              <a:rPr lang="en-GB" sz="2400" dirty="0" err="1"/>
              <a:t>IaC</a:t>
            </a:r>
            <a:r>
              <a:rPr lang="en-GB" sz="2400" dirty="0"/>
              <a:t>). A </a:t>
            </a:r>
            <a:r>
              <a:rPr lang="en-GB" sz="2400" b="1" dirty="0"/>
              <a:t>YAML file</a:t>
            </a:r>
            <a:r>
              <a:rPr lang="en-GB" sz="2400" dirty="0"/>
              <a:t> was added to define and provision the VPC, subnets, Internet Gateway, and route tables.</a:t>
            </a:r>
          </a:p>
          <a:p>
            <a:pPr lvl="1"/>
            <a:r>
              <a:rPr lang="en-GB" sz="2400" dirty="0"/>
              <a:t>The YAML file automates the creation of</a:t>
            </a:r>
            <a:r>
              <a:rPr lang="en-GB" sz="2400" dirty="0" smtClean="0"/>
              <a:t>:</a:t>
            </a:r>
          </a:p>
          <a:p>
            <a:pPr lvl="1"/>
            <a:endParaRPr lang="en-GB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A VPC with a CIDR block of 10.0.0.0/16.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Two public subnets (one in each availability zone, us-east-1a and us-east-1b) to ensure high availability.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An Internet Gateway attached to the VPC for internet connectivity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43"/>
          <a:stretch/>
        </p:blipFill>
        <p:spPr>
          <a:xfrm>
            <a:off x="8151616" y="1579880"/>
            <a:ext cx="6478784" cy="541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4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509" y="459087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</a:rPr>
              <a:t>Project Steps</a:t>
            </a:r>
            <a:endParaRPr lang="en-US" sz="45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9" y="1352250"/>
            <a:ext cx="5203866" cy="2610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81"/>
          <a:stretch/>
        </p:blipFill>
        <p:spPr>
          <a:xfrm>
            <a:off x="10862637" y="2447883"/>
            <a:ext cx="3550418" cy="43971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9" y="3963043"/>
            <a:ext cx="5203866" cy="38189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18" y="1352250"/>
            <a:ext cx="4419976" cy="32941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18" y="4646444"/>
            <a:ext cx="4419976" cy="3308990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1725870" y="164506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 err="1" smtClean="0">
                <a:latin typeface="Lora" pitchFamily="34" charset="0"/>
              </a:rPr>
              <a:t>Vpc.yaml</a:t>
            </a:r>
            <a:r>
              <a:rPr lang="en-US" sz="2250" dirty="0" smtClean="0">
                <a:latin typeface="Lora" pitchFamily="34" charset="0"/>
              </a:rPr>
              <a:t> file</a:t>
            </a:r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120002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509" y="459087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</a:rPr>
              <a:t>Project Steps</a:t>
            </a:r>
            <a:endParaRPr lang="en-US" sz="4550" dirty="0"/>
          </a:p>
        </p:txBody>
      </p:sp>
      <p:sp>
        <p:nvSpPr>
          <p:cNvPr id="3" name="TextBox 2"/>
          <p:cNvSpPr txBox="1"/>
          <p:nvPr/>
        </p:nvSpPr>
        <p:spPr>
          <a:xfrm>
            <a:off x="411509" y="1579880"/>
            <a:ext cx="7638507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 </a:t>
            </a:r>
            <a:r>
              <a:rPr lang="en-GB" sz="2800" b="1" dirty="0" smtClean="0"/>
              <a:t>Step </a:t>
            </a:r>
            <a:r>
              <a:rPr lang="en-GB" sz="2800" b="1" dirty="0"/>
              <a:t>2: Deploy EC2 </a:t>
            </a:r>
            <a:r>
              <a:rPr lang="en-GB" sz="2800" b="1" dirty="0" smtClean="0"/>
              <a:t>Instance </a:t>
            </a:r>
            <a:r>
              <a:rPr lang="en-GB" sz="2800" b="1" dirty="0"/>
              <a:t>and Secure </a:t>
            </a:r>
            <a:r>
              <a:rPr lang="en-GB" sz="2800" b="1" dirty="0" smtClean="0"/>
              <a:t>it </a:t>
            </a:r>
            <a:r>
              <a:rPr lang="en-GB" sz="2800" b="1" dirty="0"/>
              <a:t>with Security </a:t>
            </a:r>
            <a:r>
              <a:rPr lang="en-GB" sz="2800" b="1" dirty="0" smtClean="0"/>
              <a:t>Group</a:t>
            </a:r>
          </a:p>
          <a:p>
            <a:pPr lvl="1"/>
            <a:endParaRPr lang="en-GB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Launched </a:t>
            </a:r>
            <a:r>
              <a:rPr lang="en-GB" sz="2400" b="1" dirty="0"/>
              <a:t>EC2 </a:t>
            </a:r>
            <a:r>
              <a:rPr lang="en-GB" sz="2400" b="1" dirty="0" smtClean="0"/>
              <a:t>instance</a:t>
            </a:r>
            <a:r>
              <a:rPr lang="en-GB" sz="2400" dirty="0" smtClean="0"/>
              <a:t> </a:t>
            </a:r>
            <a:r>
              <a:rPr lang="en-GB" sz="2400" dirty="0"/>
              <a:t>within the public </a:t>
            </a:r>
            <a:r>
              <a:rPr lang="en-GB" sz="2400" dirty="0" smtClean="0"/>
              <a:t>subnet1 </a:t>
            </a:r>
          </a:p>
          <a:p>
            <a:pPr lvl="2"/>
            <a:r>
              <a:rPr lang="en-GB" sz="2400" dirty="0" smtClean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A </a:t>
            </a:r>
            <a:r>
              <a:rPr lang="en-GB" sz="2400" b="1" dirty="0"/>
              <a:t>Security </a:t>
            </a:r>
            <a:r>
              <a:rPr lang="en-GB" sz="2400" b="1" dirty="0" smtClean="0"/>
              <a:t>Group</a:t>
            </a:r>
            <a:r>
              <a:rPr lang="en-GB" sz="2400" dirty="0" smtClean="0"/>
              <a:t> </a:t>
            </a:r>
            <a:r>
              <a:rPr lang="en-GB" sz="2400" dirty="0"/>
              <a:t>were created and attached to the EC2 instances to control inbound and outbound traffic. Only </a:t>
            </a:r>
            <a:r>
              <a:rPr lang="en-GB" sz="2400" b="1" dirty="0"/>
              <a:t>SSH (port 22)</a:t>
            </a:r>
            <a:r>
              <a:rPr lang="en-GB" sz="2400" dirty="0"/>
              <a:t> and </a:t>
            </a:r>
            <a:r>
              <a:rPr lang="en-GB" sz="2400" b="1" dirty="0" smtClean="0"/>
              <a:t>HTTP </a:t>
            </a:r>
            <a:r>
              <a:rPr lang="en-GB" sz="2400" b="1" dirty="0"/>
              <a:t>(ports </a:t>
            </a:r>
            <a:r>
              <a:rPr lang="en-GB" sz="2400" b="1" dirty="0" smtClean="0"/>
              <a:t>80)</a:t>
            </a:r>
            <a:r>
              <a:rPr lang="en-GB" sz="2400" dirty="0" smtClean="0"/>
              <a:t> </a:t>
            </a:r>
            <a:r>
              <a:rPr lang="en-GB" sz="2400" dirty="0"/>
              <a:t>traffic were allowed for secure communication</a:t>
            </a:r>
            <a:r>
              <a:rPr lang="en-GB" sz="2400" dirty="0" smtClean="0"/>
              <a:t>.</a:t>
            </a:r>
          </a:p>
          <a:p>
            <a:pPr lvl="2"/>
            <a:endParaRPr lang="en-GB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After launching the instances, they were accessed using </a:t>
            </a:r>
            <a:r>
              <a:rPr lang="en-GB" sz="2400" b="1" dirty="0"/>
              <a:t>SSH</a:t>
            </a:r>
            <a:r>
              <a:rPr lang="en-GB" sz="2400" dirty="0"/>
              <a:t> from your </a:t>
            </a:r>
            <a:r>
              <a:rPr lang="en-GB" sz="2400" dirty="0" smtClean="0"/>
              <a:t>terminal and installing apache on it and upload my index.html code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844" y="1805651"/>
            <a:ext cx="6580384" cy="6213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611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1073</Words>
  <Application>Microsoft Office PowerPoint</Application>
  <PresentationFormat>Custom</PresentationFormat>
  <Paragraphs>152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Source Sans Pro</vt:lpstr>
      <vt:lpstr>Arial</vt:lpstr>
      <vt:lpstr>Lora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ريهام ماهر عبدالفتاح حسن</cp:lastModifiedBy>
  <cp:revision>30</cp:revision>
  <dcterms:created xsi:type="dcterms:W3CDTF">2024-10-02T21:59:48Z</dcterms:created>
  <dcterms:modified xsi:type="dcterms:W3CDTF">2024-10-03T17:40:48Z</dcterms:modified>
</cp:coreProperties>
</file>